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567" r:id="rId3"/>
    <p:sldId id="580" r:id="rId4"/>
    <p:sldId id="581" r:id="rId5"/>
    <p:sldId id="575" r:id="rId6"/>
    <p:sldId id="582" r:id="rId7"/>
    <p:sldId id="583" r:id="rId8"/>
    <p:sldId id="584" r:id="rId9"/>
    <p:sldId id="305" r:id="rId10"/>
  </p:sldIdLst>
  <p:sldSz cx="10693400" cy="7561263"/>
  <p:notesSz cx="6858000" cy="9144000"/>
  <p:defaultTextStyle>
    <a:defPPr>
      <a:defRPr lang="zh-TW"/>
    </a:defPPr>
    <a:lvl1pPr marL="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安志 袁" initials="安志" lastIdx="4" clrIdx="1">
    <p:extLst>
      <p:ext uri="{19B8F6BF-5375-455C-9EA6-DF929625EA0E}">
        <p15:presenceInfo xmlns:p15="http://schemas.microsoft.com/office/powerpoint/2012/main" userId="fa640b77479c2716" providerId="Windows Live"/>
      </p:ext>
    </p:extLst>
  </p:cmAuthor>
  <p:cmAuthor id="3" name="user" initials="u" lastIdx="4" clrIdx="2">
    <p:extLst>
      <p:ext uri="{19B8F6BF-5375-455C-9EA6-DF929625EA0E}">
        <p15:presenceInfo xmlns:p15="http://schemas.microsoft.com/office/powerpoint/2012/main" userId="c434d28bbdadff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B120"/>
    <a:srgbClr val="866CA6"/>
    <a:srgbClr val="0000FF"/>
    <a:srgbClr val="00B050"/>
    <a:srgbClr val="9467BD"/>
    <a:srgbClr val="D62627"/>
    <a:srgbClr val="1F77B4"/>
    <a:srgbClr val="FF7F0C"/>
    <a:srgbClr val="2CA02C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82" autoAdjust="0"/>
  </p:normalViewPr>
  <p:slideViewPr>
    <p:cSldViewPr snapToGrid="0">
      <p:cViewPr varScale="1">
        <p:scale>
          <a:sx n="103" d="100"/>
          <a:sy n="103" d="100"/>
        </p:scale>
        <p:origin x="1338" y="120"/>
      </p:cViewPr>
      <p:guideLst>
        <p:guide orient="horz" pos="2382"/>
        <p:guide pos="33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image1.jpeg>
</file>

<file path=ppt/media/image10.wmf>
</file>

<file path=ppt/media/image11.wmf>
</file>

<file path=ppt/media/image12.wmf>
</file>

<file path=ppt/media/image13.png>
</file>

<file path=ppt/media/image14.wmf>
</file>

<file path=ppt/media/image19.jpg>
</file>

<file path=ppt/media/image2.png>
</file>

<file path=ppt/media/image25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today’s presenter </a:t>
            </a:r>
            <a:r>
              <a:rPr lang="en-US" altLang="zh-TW" sz="1369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siang</a:t>
            </a:r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I’m going to share some of my present work in source separation problem. My topic is comparative studies of source separation using semi-blind and blind source separation approaches.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2EF382-94E5-4172-8ACD-912DFC53CC88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8171"/>
          </a:xfrm>
          <a:prstGeom prst="rect">
            <a:avLst/>
          </a:prstGeom>
        </p:spPr>
      </p:pic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4319" y="3780631"/>
            <a:ext cx="3211704" cy="2061478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spcAft>
                <a:spcPts val="1108"/>
              </a:spcAft>
              <a:buNone/>
              <a:defRPr sz="1800" b="1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422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1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4985" y="7057179"/>
            <a:ext cx="3190372" cy="353560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695" y="1581151"/>
            <a:ext cx="7037706" cy="59817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021995" y="3368041"/>
            <a:ext cx="6069825" cy="1089659"/>
          </a:xfrm>
        </p:spPr>
        <p:txBody>
          <a:bodyPr anchor="t"/>
          <a:lstStyle>
            <a:lvl1pPr algn="l">
              <a:lnSpc>
                <a:spcPct val="150000"/>
              </a:lnSpc>
              <a:defRPr sz="3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6E325-F822-4212-9386-9D4612C75CEF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78465-DAD5-498D-AB4D-55D7C9B8665B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398775" y="302804"/>
            <a:ext cx="2606516" cy="645157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79227" y="302804"/>
            <a:ext cx="7641325" cy="645157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81225-2E08-4068-AF70-2DD867CA63A5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472440"/>
            <a:ext cx="7123429" cy="633276"/>
          </a:xfrm>
        </p:spPr>
        <p:txBody>
          <a:bodyPr/>
          <a:lstStyle>
            <a:lvl1pPr>
              <a:lnSpc>
                <a:spcPts val="3692"/>
              </a:lnSpc>
              <a:spcAft>
                <a:spcPts val="0"/>
              </a:spcAft>
              <a:defRPr sz="2800" baseline="0"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534670" y="1251314"/>
            <a:ext cx="9744710" cy="5759085"/>
          </a:xfrm>
        </p:spPr>
        <p:txBody>
          <a:bodyPr>
            <a:normAutofit/>
          </a:bodyPr>
          <a:lstStyle>
            <a:lvl1pPr marL="316531" indent="-316531">
              <a:buFont typeface="Arial" panose="020B0604020202020204" pitchFamily="34" charset="0"/>
              <a:buChar char="•"/>
              <a:defRPr sz="2200" b="1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685817" indent="-263776">
              <a:lnSpc>
                <a:spcPts val="2900"/>
              </a:lnSpc>
              <a:buFont typeface="Arial" panose="020B0604020202020204" pitchFamily="34" charset="0"/>
              <a:buChar char="•"/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19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1999" y="2768698"/>
            <a:ext cx="6143483" cy="3092219"/>
          </a:xfrm>
        </p:spPr>
        <p:txBody>
          <a:bodyPr anchor="ctr"/>
          <a:lstStyle>
            <a:lvl1pPr algn="l">
              <a:defRPr sz="2954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1527" y="2768698"/>
            <a:ext cx="3329564" cy="3092219"/>
          </a:xfrm>
        </p:spPr>
        <p:txBody>
          <a:bodyPr anchor="ctr">
            <a:normAutofit/>
          </a:bodyPr>
          <a:lstStyle>
            <a:lvl1pPr marL="0" indent="0">
              <a:buNone/>
              <a:defRPr sz="1662" b="1">
                <a:solidFill>
                  <a:schemeClr val="bg1"/>
                </a:solidFill>
              </a:defRPr>
            </a:lvl1pPr>
            <a:lvl2pPr marL="422041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900963" y="7027084"/>
            <a:ext cx="1262705" cy="383655"/>
          </a:xfrm>
        </p:spPr>
        <p:txBody>
          <a:bodyPr/>
          <a:lstStyle/>
          <a:p>
            <a:fld id="{50560A66-ECFC-4337-915D-48C9454D627A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79918" y="7027084"/>
            <a:ext cx="3182237" cy="383655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325725" y="7027084"/>
            <a:ext cx="833005" cy="383655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79227" y="1258939"/>
            <a:ext cx="4640474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16179" y="1258939"/>
            <a:ext cx="4901301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29B8-7A7D-4F55-BAE5-6A7151E1BCDB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495300"/>
            <a:ext cx="7443470" cy="58674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305913"/>
            <a:ext cx="4724775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34670" y="2103120"/>
            <a:ext cx="4724775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432101" y="1305913"/>
            <a:ext cx="4726631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432101" y="2103120"/>
            <a:ext cx="4726631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231-0C7F-43D8-9B50-6B0CF2A67FFA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8B44-EDFC-409F-93DD-EF5C89251185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5369-9B42-4CFE-8058-BF22F9445AB6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80823" y="301053"/>
            <a:ext cx="5977908" cy="6453328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4671" y="1582267"/>
            <a:ext cx="3518055" cy="5172114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EB90-F6B3-43F2-B8ED-716935D380ED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25E1-F446-4E68-B769-0621D99AE5A5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2.jpg"/>
          <p:cNvPicPr>
            <a:picLocks noChangeAspect="1"/>
          </p:cNvPicPr>
          <p:nvPr userDrawn="1"/>
        </p:nvPicPr>
        <p:blipFill rotWithShape="1">
          <a:blip r:embed="rId13" cstate="print"/>
          <a:srcRect t="92720"/>
          <a:stretch/>
        </p:blipFill>
        <p:spPr>
          <a:xfrm>
            <a:off x="0" y="7140999"/>
            <a:ext cx="10693400" cy="42026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34670" y="471019"/>
            <a:ext cx="7443470" cy="633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424940"/>
            <a:ext cx="9744710" cy="5396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00909" y="7179099"/>
            <a:ext cx="2920472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65338" y="13363"/>
            <a:ext cx="2228062" cy="56111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7871460" y="7140999"/>
            <a:ext cx="2821940" cy="4231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190523" y="7194340"/>
            <a:ext cx="12627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568A7A41-D8CA-466B-BE5A-95AC065E72BC}" type="datetime1">
              <a:rPr lang="zh-TW" altLang="en-US" smtClean="0"/>
              <a:pPr/>
              <a:t>2023/11/15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615285" y="7194340"/>
            <a:ext cx="8330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844083" rtl="0" eaLnBrk="1" latinLnBrk="0" hangingPunct="1">
        <a:spcBef>
          <a:spcPct val="0"/>
        </a:spcBef>
        <a:spcAft>
          <a:spcPts val="1108"/>
        </a:spcAft>
        <a:buNone/>
        <a:defRPr sz="2585" b="1" kern="1200">
          <a:solidFill>
            <a:schemeClr val="tx1"/>
          </a:solidFill>
          <a:latin typeface="Times New Roman" panose="02020603050405020304" pitchFamily="18" charset="0"/>
          <a:ea typeface="微軟正黑體" pitchFamily="34" charset="-120"/>
          <a:cs typeface="Times New Roman" panose="02020603050405020304" pitchFamily="18" charset="0"/>
        </a:defRPr>
      </a:lvl1pPr>
    </p:titleStyle>
    <p:bodyStyle>
      <a:lvl1pPr marL="316531" indent="-316531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n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685817" indent="-263776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l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055103" indent="-211021" algn="l" defTabSz="844083" rtl="0" eaLnBrk="1" latinLnBrk="0" hangingPunct="1">
        <a:spcBef>
          <a:spcPts val="0"/>
        </a:spcBef>
        <a:spcAft>
          <a:spcPts val="1108"/>
        </a:spcAft>
        <a:buSzPct val="65000"/>
        <a:buFont typeface="Wingdings" pitchFamily="2" charset="2"/>
        <a:buChar char="u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477145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–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1899186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»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321227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w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image" Target="../media/image25.png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2.wmf"/><Relationship Id="rId4" Type="http://schemas.openxmlformats.org/officeDocument/2006/relationships/image" Target="../media/image13.png"/><Relationship Id="rId9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image" Target="../media/image15.emf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10099" y="2678883"/>
            <a:ext cx="6583301" cy="3828838"/>
          </a:xfrm>
        </p:spPr>
        <p:txBody>
          <a:bodyPr/>
          <a:lstStyle/>
          <a:p>
            <a:r>
              <a:rPr lang="en-US" altLang="zh-TW" sz="2800"/>
              <a:t>Blind estimation of acoustic transfer functions (ATFs) and dereverberation based on convolutive transfer functions (CTFs)</a:t>
            </a:r>
            <a:br>
              <a:rPr lang="zh-TW" altLang="en-US" sz="4000"/>
            </a:br>
            <a:br>
              <a:rPr lang="en-US" altLang="zh-TW" sz="3200"/>
            </a:br>
            <a:br>
              <a:rPr lang="en-US" altLang="zh-TW"/>
            </a:br>
            <a:r>
              <a:rPr lang="en-US" altLang="zh-TW" sz="2000" b="0">
                <a:solidFill>
                  <a:srgbClr val="8A0045"/>
                </a:solidFill>
              </a:rPr>
              <a:t>Date</a:t>
            </a:r>
            <a:r>
              <a:rPr lang="zh-TW" altLang="en-US" sz="2000" b="0">
                <a:solidFill>
                  <a:srgbClr val="8A0045"/>
                </a:solidFill>
              </a:rPr>
              <a:t>：</a:t>
            </a:r>
            <a:r>
              <a:rPr lang="en-US" altLang="zh-TW" sz="2000" b="0">
                <a:solidFill>
                  <a:srgbClr val="8A0045"/>
                </a:solidFill>
              </a:rPr>
              <a:t>2022. 11. 15</a:t>
            </a:r>
            <a:endParaRPr lang="zh-TW" altLang="en-US" sz="2000">
              <a:solidFill>
                <a:srgbClr val="8A0045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0437" y="4974949"/>
            <a:ext cx="2740741" cy="1803223"/>
          </a:xfrm>
        </p:spPr>
        <p:txBody>
          <a:bodyPr>
            <a:noAutofit/>
          </a:bodyPr>
          <a:lstStyle/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Telecom Electroacoustics Audio(TEA) Lab</a:t>
            </a:r>
          </a:p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Presenter:</a:t>
            </a:r>
          </a:p>
          <a:p>
            <a:pPr algn="just"/>
            <a:r>
              <a:rPr lang="en-US" altLang="zh-TW" sz="2000" err="1">
                <a:solidFill>
                  <a:schemeClr val="tx1"/>
                </a:solidFill>
                <a:cs typeface="Times New Roman" panose="02020603050405020304" pitchFamily="18" charset="0"/>
              </a:rPr>
              <a:t>Anchi</a:t>
            </a:r>
            <a:r>
              <a:rPr lang="zh-TW" altLang="en-US" sz="200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Yuan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2DF9-BA02-4897-9B8C-8088DB42A5D8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/>
              <a:t>Outline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b="0">
                <a:cs typeface="Times New Roman" panose="02020603050405020304" pitchFamily="18" charset="0"/>
              </a:rPr>
              <a:t>MTF model using least-square sense (tfestimate)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CTF model using Wiener filter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Simulation setting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Simulation result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Conclusion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Future work</a:t>
            </a:r>
          </a:p>
          <a:p>
            <a:endParaRPr lang="en-US" altLang="zh-TW" sz="2400" b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4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8636428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 MTF model using least-square sense (tfestimate)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6" name="群組 25">
            <a:extLst>
              <a:ext uri="{FF2B5EF4-FFF2-40B4-BE49-F238E27FC236}">
                <a16:creationId xmlns:a16="http://schemas.microsoft.com/office/drawing/2014/main" id="{5009EEC0-40D0-474F-8B8C-4D3E2B253398}"/>
              </a:ext>
            </a:extLst>
          </p:cNvPr>
          <p:cNvGrpSpPr/>
          <p:nvPr/>
        </p:nvGrpSpPr>
        <p:grpSpPr>
          <a:xfrm>
            <a:off x="388931" y="1275717"/>
            <a:ext cx="6064899" cy="4868556"/>
            <a:chOff x="139959" y="995799"/>
            <a:chExt cx="6064899" cy="4868556"/>
          </a:xfrm>
        </p:grpSpPr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95BCB574-5D7A-4135-98C7-D7D099B70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959" y="2924789"/>
              <a:ext cx="6064899" cy="1058325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A717CAD8-EFE5-423F-BAE8-FAF405C59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0092" y="4308280"/>
              <a:ext cx="3596090" cy="1556075"/>
            </a:xfrm>
            <a:prstGeom prst="rect">
              <a:avLst/>
            </a:prstGeom>
          </p:spPr>
        </p:pic>
        <p:pic>
          <p:nvPicPr>
            <p:cNvPr id="24" name="圖片 23">
              <a:extLst>
                <a:ext uri="{FF2B5EF4-FFF2-40B4-BE49-F238E27FC236}">
                  <a16:creationId xmlns:a16="http://schemas.microsoft.com/office/drawing/2014/main" id="{54061DB6-582B-42EF-934E-D1CA08DC88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173" y="995799"/>
              <a:ext cx="5281127" cy="1955249"/>
            </a:xfrm>
            <a:prstGeom prst="rect">
              <a:avLst/>
            </a:prstGeom>
          </p:spPr>
        </p:pic>
        <p:sp>
          <p:nvSpPr>
            <p:cNvPr id="25" name="橢圓 24">
              <a:extLst>
                <a:ext uri="{FF2B5EF4-FFF2-40B4-BE49-F238E27FC236}">
                  <a16:creationId xmlns:a16="http://schemas.microsoft.com/office/drawing/2014/main" id="{9A9DACDD-0B8A-4436-876E-02775EB20E30}"/>
                </a:ext>
              </a:extLst>
            </p:cNvPr>
            <p:cNvSpPr/>
            <p:nvPr/>
          </p:nvSpPr>
          <p:spPr>
            <a:xfrm>
              <a:off x="500909" y="2239347"/>
              <a:ext cx="329515" cy="63327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3206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 CTF model using Wiener filter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物件 6">
            <a:extLst>
              <a:ext uri="{FF2B5EF4-FFF2-40B4-BE49-F238E27FC236}">
                <a16:creationId xmlns:a16="http://schemas.microsoft.com/office/drawing/2014/main" id="{D30CE1F7-FD52-4B91-83CC-B1B30CC48A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0990434"/>
              </p:ext>
            </p:extLst>
          </p:nvPr>
        </p:nvGraphicFramePr>
        <p:xfrm>
          <a:off x="634352" y="854503"/>
          <a:ext cx="4394848" cy="59909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" name="Equation" r:id="rId3" imgW="2552400" imgH="3479760" progId="Equation.DSMT4">
                  <p:embed/>
                </p:oleObj>
              </mc:Choice>
              <mc:Fallback>
                <p:oleObj name="Equation" r:id="rId3" imgW="2552400" imgH="34797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4352" y="854503"/>
                        <a:ext cx="4394848" cy="59909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283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/>
              <a:t>Simulation setting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</p:spPr>
            <p:txBody>
              <a:bodyPr/>
              <a:lstStyle/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Uniform linear array (ULA)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Number of microphones = 30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Spacing = 0.02m (2cm)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Aperture = (30-1)*0.02 = 0.58 m 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Room size = 5m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6m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2.5m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Sampling frequency = 16kHz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Reverberation time </a:t>
                </a:r>
                <a:r>
                  <a:rPr lang="en-US" altLang="zh-TW" sz="2000" b="0">
                    <a:cs typeface="Times New Roman" panose="02020603050405020304" pitchFamily="18" charset="0"/>
                  </a:rPr>
                  <a:t>T</a:t>
                </a:r>
                <a:r>
                  <a:rPr lang="en-US" altLang="zh-TW" sz="2000" b="0" baseline="-25000">
                    <a:cs typeface="Times New Roman" panose="02020603050405020304" pitchFamily="18" charset="0"/>
                  </a:rPr>
                  <a:t>60 </a:t>
                </a:r>
                <a:r>
                  <a:rPr lang="en-US" altLang="zh-TW" sz="2000" b="0">
                    <a:cs typeface="Times New Roman" panose="02020603050405020304" pitchFamily="18" charset="0"/>
                  </a:rPr>
                  <a:t> =0.6s</a:t>
                </a:r>
                <a:endParaRPr lang="zh-TW" altLang="en-US" b="0" dirty="0"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  <a:blipFill>
                <a:blip r:embed="rId3"/>
                <a:stretch>
                  <a:fillRect l="-313" t="-52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9" name="群組 18">
            <a:extLst>
              <a:ext uri="{FF2B5EF4-FFF2-40B4-BE49-F238E27FC236}">
                <a16:creationId xmlns:a16="http://schemas.microsoft.com/office/drawing/2014/main" id="{B23639A4-089D-41E0-94F6-0718AA3D649F}"/>
              </a:ext>
            </a:extLst>
          </p:cNvPr>
          <p:cNvGrpSpPr/>
          <p:nvPr/>
        </p:nvGrpSpPr>
        <p:grpSpPr>
          <a:xfrm>
            <a:off x="5422125" y="3415009"/>
            <a:ext cx="5261944" cy="3587286"/>
            <a:chOff x="2976175" y="1233441"/>
            <a:chExt cx="5813458" cy="4000500"/>
          </a:xfrm>
        </p:grpSpPr>
        <p:pic>
          <p:nvPicPr>
            <p:cNvPr id="20" name="圖片 19">
              <a:extLst>
                <a:ext uri="{FF2B5EF4-FFF2-40B4-BE49-F238E27FC236}">
                  <a16:creationId xmlns:a16="http://schemas.microsoft.com/office/drawing/2014/main" id="{F435DCA1-967D-4603-93B7-CA367F2950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455633" y="1233441"/>
              <a:ext cx="5334000" cy="4000500"/>
            </a:xfrm>
            <a:prstGeom prst="rect">
              <a:avLst/>
            </a:prstGeom>
          </p:spPr>
        </p:pic>
        <p:graphicFrame>
          <p:nvGraphicFramePr>
            <p:cNvPr id="21" name="物件 20">
              <a:extLst>
                <a:ext uri="{FF2B5EF4-FFF2-40B4-BE49-F238E27FC236}">
                  <a16:creationId xmlns:a16="http://schemas.microsoft.com/office/drawing/2014/main" id="{8327A04F-5E58-4BA3-8334-AA9D48EDFCC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976175" y="3140075"/>
            <a:ext cx="1000125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6" name="Equation" r:id="rId5" imgW="634680" imgH="177480" progId="Equation.DSMT4">
                    <p:embed/>
                  </p:oleObj>
                </mc:Choice>
                <mc:Fallback>
                  <p:oleObj name="Equation" r:id="rId5" imgW="634680" imgH="177480" progId="Equation.DSMT4">
                    <p:embed/>
                    <p:pic>
                      <p:nvPicPr>
                        <p:cNvPr id="21" name="物件 20">
                          <a:extLst>
                            <a:ext uri="{FF2B5EF4-FFF2-40B4-BE49-F238E27FC236}">
                              <a16:creationId xmlns:a16="http://schemas.microsoft.com/office/drawing/2014/main" id="{8327A04F-5E58-4BA3-8334-AA9D48EDFCC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2976175" y="3140075"/>
                          <a:ext cx="1000125" cy="279400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物件 21">
              <a:extLst>
                <a:ext uri="{FF2B5EF4-FFF2-40B4-BE49-F238E27FC236}">
                  <a16:creationId xmlns:a16="http://schemas.microsoft.com/office/drawing/2014/main" id="{F9A1F96B-4E63-44C2-8976-106AFF75FDD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923095" y="4923998"/>
            <a:ext cx="820738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7" name="Equation" r:id="rId7" imgW="520560" imgH="177480" progId="Equation.DSMT4">
                    <p:embed/>
                  </p:oleObj>
                </mc:Choice>
                <mc:Fallback>
                  <p:oleObj name="Equation" r:id="rId7" imgW="520560" imgH="177480" progId="Equation.DSMT4">
                    <p:embed/>
                    <p:pic>
                      <p:nvPicPr>
                        <p:cNvPr id="22" name="物件 21">
                          <a:extLst>
                            <a:ext uri="{FF2B5EF4-FFF2-40B4-BE49-F238E27FC236}">
                              <a16:creationId xmlns:a16="http://schemas.microsoft.com/office/drawing/2014/main" id="{F9A1F96B-4E63-44C2-8976-106AFF75FDD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923095" y="4923998"/>
                          <a:ext cx="820738" cy="279400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物件 22">
              <a:extLst>
                <a:ext uri="{FF2B5EF4-FFF2-40B4-BE49-F238E27FC236}">
                  <a16:creationId xmlns:a16="http://schemas.microsoft.com/office/drawing/2014/main" id="{C7916D31-28A5-41D5-81D5-F24781AB732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090268" y="4829175"/>
            <a:ext cx="760413" cy="2809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8" name="Equation" r:id="rId9" imgW="482400" imgH="177480" progId="Equation.DSMT4">
                    <p:embed/>
                  </p:oleObj>
                </mc:Choice>
                <mc:Fallback>
                  <p:oleObj name="Equation" r:id="rId9" imgW="482400" imgH="177480" progId="Equation.DSMT4">
                    <p:embed/>
                    <p:pic>
                      <p:nvPicPr>
                        <p:cNvPr id="23" name="物件 22">
                          <a:extLst>
                            <a:ext uri="{FF2B5EF4-FFF2-40B4-BE49-F238E27FC236}">
                              <a16:creationId xmlns:a16="http://schemas.microsoft.com/office/drawing/2014/main" id="{C7916D31-28A5-41D5-81D5-F24781AB732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7090268" y="4829175"/>
                          <a:ext cx="760413" cy="280988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4" name="文字方塊 23">
              <a:extLst>
                <a:ext uri="{FF2B5EF4-FFF2-40B4-BE49-F238E27FC236}">
                  <a16:creationId xmlns:a16="http://schemas.microsoft.com/office/drawing/2014/main" id="{5D7417DC-9805-43F4-8F6C-3C923002977D}"/>
                </a:ext>
              </a:extLst>
            </p:cNvPr>
            <p:cNvSpPr txBox="1"/>
            <p:nvPr/>
          </p:nvSpPr>
          <p:spPr>
            <a:xfrm>
              <a:off x="6616627" y="3108640"/>
              <a:ext cx="2147002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 (2</a:t>
              </a:r>
              <a:r>
                <a:rPr lang="en-US" altLang="zh-TW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2.6</a:t>
              </a:r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, 1)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文字方塊 24">
              <a:extLst>
                <a:ext uri="{FF2B5EF4-FFF2-40B4-BE49-F238E27FC236}">
                  <a16:creationId xmlns:a16="http://schemas.microsoft.com/office/drawing/2014/main" id="{15A4ECC9-94E4-4C7F-BB51-1FC2F2206A5C}"/>
                </a:ext>
              </a:extLst>
            </p:cNvPr>
            <p:cNvSpPr txBox="1"/>
            <p:nvPr/>
          </p:nvSpPr>
          <p:spPr>
            <a:xfrm>
              <a:off x="4159137" y="2850010"/>
              <a:ext cx="2541577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First mic (1, 1.5, 1)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6" name="接點: 弧形 25">
              <a:extLst>
                <a:ext uri="{FF2B5EF4-FFF2-40B4-BE49-F238E27FC236}">
                  <a16:creationId xmlns:a16="http://schemas.microsoft.com/office/drawing/2014/main" id="{D53C1514-790B-478F-9F35-44ACE38F7C24}"/>
                </a:ext>
              </a:extLst>
            </p:cNvPr>
            <p:cNvCxnSpPr>
              <a:cxnSpLocks/>
            </p:cNvCxnSpPr>
            <p:nvPr/>
          </p:nvCxnSpPr>
          <p:spPr>
            <a:xfrm>
              <a:off x="4790470" y="3250120"/>
              <a:ext cx="204982" cy="117151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單箭頭接點 26">
              <a:extLst>
                <a:ext uri="{FF2B5EF4-FFF2-40B4-BE49-F238E27FC236}">
                  <a16:creationId xmlns:a16="http://schemas.microsoft.com/office/drawing/2014/main" id="{0EA5A840-4F84-4363-9481-247432E6DA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50190" y="3777689"/>
              <a:ext cx="0" cy="52754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直線單箭頭接點 27">
              <a:extLst>
                <a:ext uri="{FF2B5EF4-FFF2-40B4-BE49-F238E27FC236}">
                  <a16:creationId xmlns:a16="http://schemas.microsoft.com/office/drawing/2014/main" id="{22589618-AD04-412C-9486-05F241BA71F2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flipH="1">
              <a:off x="5959887" y="3331739"/>
              <a:ext cx="656740" cy="184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字方塊 28">
              <a:extLst>
                <a:ext uri="{FF2B5EF4-FFF2-40B4-BE49-F238E27FC236}">
                  <a16:creationId xmlns:a16="http://schemas.microsoft.com/office/drawing/2014/main" id="{034CE162-FD67-48E2-9227-6F5259F8BA11}"/>
                </a:ext>
              </a:extLst>
            </p:cNvPr>
            <p:cNvSpPr txBox="1"/>
            <p:nvPr/>
          </p:nvSpPr>
          <p:spPr>
            <a:xfrm>
              <a:off x="4143592" y="3535148"/>
              <a:ext cx="2863564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mic spacing = 0.02m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0" name="直線單箭頭接點 29">
              <a:extLst>
                <a:ext uri="{FF2B5EF4-FFF2-40B4-BE49-F238E27FC236}">
                  <a16:creationId xmlns:a16="http://schemas.microsoft.com/office/drawing/2014/main" id="{0D9D169B-B321-42B9-B48C-E361A2443F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4249" y="4120243"/>
              <a:ext cx="545405" cy="19387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直線單箭頭接點 30">
              <a:extLst>
                <a:ext uri="{FF2B5EF4-FFF2-40B4-BE49-F238E27FC236}">
                  <a16:creationId xmlns:a16="http://schemas.microsoft.com/office/drawing/2014/main" id="{D6AF3260-2DC0-497B-86E8-E3503FCB79EF}"/>
                </a:ext>
              </a:extLst>
            </p:cNvPr>
            <p:cNvCxnSpPr>
              <a:cxnSpLocks/>
            </p:cNvCxnSpPr>
            <p:nvPr/>
          </p:nvCxnSpPr>
          <p:spPr>
            <a:xfrm>
              <a:off x="4100578" y="4305237"/>
              <a:ext cx="569076" cy="106965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文字方塊 31">
              <a:extLst>
                <a:ext uri="{FF2B5EF4-FFF2-40B4-BE49-F238E27FC236}">
                  <a16:creationId xmlns:a16="http://schemas.microsoft.com/office/drawing/2014/main" id="{AB6A29EC-A798-4B95-BCAC-4B1507EB2F09}"/>
                </a:ext>
              </a:extLst>
            </p:cNvPr>
            <p:cNvSpPr txBox="1"/>
            <p:nvPr/>
          </p:nvSpPr>
          <p:spPr>
            <a:xfrm>
              <a:off x="4214935" y="3834446"/>
              <a:ext cx="304850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y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4DACB005-6924-46EC-BD3A-B4611C06F92E}"/>
                </a:ext>
              </a:extLst>
            </p:cNvPr>
            <p:cNvSpPr txBox="1"/>
            <p:nvPr/>
          </p:nvSpPr>
          <p:spPr>
            <a:xfrm>
              <a:off x="4143592" y="4290167"/>
              <a:ext cx="304850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文字方塊 34">
              <a:extLst>
                <a:ext uri="{FF2B5EF4-FFF2-40B4-BE49-F238E27FC236}">
                  <a16:creationId xmlns:a16="http://schemas.microsoft.com/office/drawing/2014/main" id="{09FD44E4-E580-4748-8C44-590EE069AED6}"/>
                </a:ext>
              </a:extLst>
            </p:cNvPr>
            <p:cNvSpPr txBox="1"/>
            <p:nvPr/>
          </p:nvSpPr>
          <p:spPr>
            <a:xfrm>
              <a:off x="3754655" y="3841408"/>
              <a:ext cx="304850" cy="4461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z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橢圓 35">
              <a:extLst>
                <a:ext uri="{FF2B5EF4-FFF2-40B4-BE49-F238E27FC236}">
                  <a16:creationId xmlns:a16="http://schemas.microsoft.com/office/drawing/2014/main" id="{7D6D9B80-BF57-4B3C-9EC2-3B5361D89923}"/>
                </a:ext>
              </a:extLst>
            </p:cNvPr>
            <p:cNvSpPr/>
            <p:nvPr/>
          </p:nvSpPr>
          <p:spPr>
            <a:xfrm>
              <a:off x="4082820" y="4245349"/>
              <a:ext cx="108000" cy="108000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1038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/>
              <a:t>Simulation result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0D7A14A2-6223-4538-B312-2D7AEF4BF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0413" y="743461"/>
            <a:ext cx="3360000" cy="25200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88733862-2B34-4EB0-97F5-E0FDE48440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118" y="743461"/>
            <a:ext cx="3360000" cy="252000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B87F0159-FF31-49F5-82CD-D1A5F4F263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0413" y="3517924"/>
            <a:ext cx="3360000" cy="2520000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7D9034D6-2E7E-47EC-9AC1-5CBE63F6EB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118" y="3517924"/>
            <a:ext cx="3360000" cy="2520000"/>
          </a:xfrm>
          <a:prstGeom prst="rect">
            <a:avLst/>
          </a:prstGeom>
        </p:spPr>
      </p:pic>
      <p:graphicFrame>
        <p:nvGraphicFramePr>
          <p:cNvPr id="18" name="物件 17">
            <a:extLst>
              <a:ext uri="{FF2B5EF4-FFF2-40B4-BE49-F238E27FC236}">
                <a16:creationId xmlns:a16="http://schemas.microsoft.com/office/drawing/2014/main" id="{20F240CD-5764-428F-BB66-52757F9E9D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5477266"/>
              </p:ext>
            </p:extLst>
          </p:nvPr>
        </p:nvGraphicFramePr>
        <p:xfrm>
          <a:off x="4271963" y="6292850"/>
          <a:ext cx="1870075" cy="428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6" name="Equation" r:id="rId7" imgW="1866600" imgH="431640" progId="Equation.DSMT4">
                  <p:embed/>
                </p:oleObj>
              </mc:Choice>
              <mc:Fallback>
                <p:oleObj name="Equation" r:id="rId7" imgW="1866600" imgH="431640" progId="Equation.DSMT4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71963" y="6292850"/>
                        <a:ext cx="1870075" cy="4286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文字方塊 32">
            <a:extLst>
              <a:ext uri="{FF2B5EF4-FFF2-40B4-BE49-F238E27FC236}">
                <a16:creationId xmlns:a16="http://schemas.microsoft.com/office/drawing/2014/main" id="{54A80FC9-2C66-4A1E-9A4D-27B631EB6DC9}"/>
              </a:ext>
            </a:extLst>
          </p:cNvPr>
          <p:cNvSpPr txBox="1"/>
          <p:nvPr/>
        </p:nvSpPr>
        <p:spPr>
          <a:xfrm>
            <a:off x="1974561" y="6303035"/>
            <a:ext cx="1582484" cy="4082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ME = 0.1201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F11DD63E-A3C5-417F-B688-C5977BFFD77F}"/>
              </a:ext>
            </a:extLst>
          </p:cNvPr>
          <p:cNvSpPr txBox="1"/>
          <p:nvPr/>
        </p:nvSpPr>
        <p:spPr>
          <a:xfrm>
            <a:off x="6703701" y="6284773"/>
            <a:ext cx="1582484" cy="4082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ME = 1.7260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92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/>
              <a:t>Conclusion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7DFCC33-DAE8-4F2E-ABB8-8914FA9AE7E2}"/>
              </a:ext>
            </a:extLst>
          </p:cNvPr>
          <p:cNvSpPr txBox="1"/>
          <p:nvPr/>
        </p:nvSpPr>
        <p:spPr>
          <a:xfrm>
            <a:off x="301787" y="1535093"/>
            <a:ext cx="1036533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200">
                <a:latin typeface="Times New Roman" panose="02020603050405020304" pitchFamily="18" charset="0"/>
                <a:cs typeface="Times New Roman" panose="02020603050405020304" pitchFamily="18" charset="0"/>
              </a:rPr>
              <a:t>When RIR needed to recover is too long, CTF method will outperform MTF method a lot.</a:t>
            </a:r>
            <a:endParaRPr lang="zh-TW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308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/>
              <a:t>Future work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F46DE581-D548-47B4-802F-385548B42BE3}"/>
              </a:ext>
            </a:extLst>
          </p:cNvPr>
          <p:cNvSpPr txBox="1"/>
          <p:nvPr/>
        </p:nvSpPr>
        <p:spPr>
          <a:xfrm>
            <a:off x="395092" y="1288488"/>
            <a:ext cx="45221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3600">
                <a:latin typeface="Times New Roman" panose="02020603050405020304" pitchFamily="18" charset="0"/>
                <a:cs typeface="Times New Roman" panose="02020603050405020304" pitchFamily="18" charset="0"/>
              </a:rPr>
              <a:t>PME proposal</a:t>
            </a:r>
          </a:p>
          <a:p>
            <a:endParaRPr lang="en-US" altLang="zh-TW" sz="3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3600">
                <a:latin typeface="Times New Roman" panose="02020603050405020304" pitchFamily="18" charset="0"/>
                <a:cs typeface="Times New Roman" panose="02020603050405020304" pitchFamily="18" charset="0"/>
              </a:rPr>
              <a:t>Experiment</a:t>
            </a:r>
          </a:p>
        </p:txBody>
      </p:sp>
    </p:spTree>
    <p:extLst>
      <p:ext uri="{BB962C8B-B14F-4D97-AF65-F5344CB8AC3E}">
        <p14:creationId xmlns:p14="http://schemas.microsoft.com/office/powerpoint/2010/main" val="2257782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9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C2C737E-54F6-4C83-844E-22348588B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852" y="1279445"/>
            <a:ext cx="7389213" cy="492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98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AE04A67-813B-48FA-AAC2-68BCCCBD2F5A}">
  <we:reference id="wa104381909" version="3.4.0.0" store="en-US" storeType="OMEX"/>
  <we:alternateReferences>
    <we:reference id="wa104381909" version="3.4.0.0" store="en-US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x&lt;/mi&gt;&lt;mi&gt;a&lt;/mi&gt;&lt;mi&gt;x&lt;/mi&gt;&lt;mi&gt;a&lt;/mi&gt;&lt;mi&gt;x&lt;/mi&gt;&lt;mi&gt;a&lt;/mi&gt;&lt;/mstyle&gt;&lt;/math&gt;\&quot;,\&quot;base64Image\&quot;:\&quot;iVBORw0KGgoAAAANSUhEUgAAASMAAAAtCAYAAADlXQ3pAAAACXBIWXMAAA7EAAAOxAGVKw4bAAAABGJhU0UAAAAs8vz+fQAABy1JREFUeNrtnX9En1scx49kZjIyM5NErpmZiVyZSUYyc81EZq5kxpVMJmOupD9mZJJcE5NJJpEkMxkzk8lcrnwlSUyS65qYKzNJfO/5uOex09fznM853+ec5/nj+37zsXz3POdzzus8zu8fQqRXlbQ2acPS5qXtSvsu7VDaO2kNKcOnsGelfVVhfpE2Ju2MyEZN0h5Lm5O2qaWN/l2TNiGtJea9S9J6pD2X9kraa2k76r0b4A7u4O5H1dI6FbRv0ooG25ZWU4aPc9KWDOGuSzsZKH2U8YPSPjNp040yr1YLY9HwbAO4gzu4p1OrtJeqtCs62KCjn2ZVI3DhPgyQKSMx6TtSteAdaXWqdiTVS3skbU89t6I+XGFgVAB3cAf38tWVUGoeWGbOjoOvq9L+tQx3xmMae1XTuNTHpMoQk+pVc72omu/Nhjg/A3dwB/fy1aP6jdQUe6D6jFFpSU3SJxYgWyz8XEwAFDJzzkt7HxP2rqoZXfr6RRX/fkOcO8Ad3ME9XXOumnlmjgE5zLx/VtUoLs3hvpTp6khoHn9U8XFVQb2/lxDfQ+2jBndwB/eAo/AmkO+YGYoPJc82qN9bVL+9NLzVlAN6/YZ4lhvuS4bBG3AHd3DPRluGiB0YSslRi6YoNWnH1cDa72XOWMT50205ZYY/zngAEtzBvRK5W+k5E7mmmHduaP//Osc40pqK2pRhDzPpvwLu4A7u2aiTidzdmH5z1IddT1n6p6khaDaj0UP4E4a074E7uIN7djrNZM5UyfNv1O+0kOxC4Lg9NMTrticf0wYfs+AO7uCerTYNEVzVnuvRfr8fOE43HT6YNDKtQu0Gd3AH92z1yhBBWtlJU6a01iFaX7EUOD4/SdtPiM8/HvrNurYNaa8Dd3AH92zVzTRd27Xm6n7gSNNsRiGj0rtafXxxfrbAHdzBPXtdFvz6i+jvB4HjMmKIxyfPvtoMvl6AO7iDez6y2Vi4GjgO3KK0Fs/+TEviO8Ed3ME9Hy1aZE5T4DiYmqshVoYuGPzVgju4g3s+GmIyZjKw/z7Gf3OAvnrSju4CuIM7uOenmwycWwF9nxL/zxok+f4QwGeHwd84uIM7uOenEyJ5pJ3st4C+Hwl+dsO3JnP6EMEd3CuZu5c+7HQgnzTdaDoxbyuQz6TDsY7Uhwru4A7uOcpUeq4F8nmfqSUeBfB51+BvBdzBHdzz1x0G1OkAPleEeTXsuQA+l0WGR26CO7iDu7t6Mx7Uu8D4ex8gjdzajl/AHdzBPV/Rgd37TMTHPPvkzlbpC5BOm31J4A7u4J6jVgS/CMx3//Ivxl99xjXTCriDO7jnq6GS0jKLkpQ7V+ZzgHRyB7KPgju4g3t++lnLEGq2cjuafV17y5249yrjvnPW6y3AHdwriTsrWgmqH1BOU4C0bPxQlH+di624e6x8H2a1yvg7UjzAHdzBPQfp15boe3HeGhLx1pPvhYxqJFK0W5kWmyUt/loDd3AH93x0W4sYHTR+MqFP7XKdi4sKTOb42kWsn6Jn2pz4AtzBHdyzFy2sim6UjDto/DoD7pqHOHxjfPj4AE5oHwEt7+8y+OsCd3AH9+yln2QXd6xlNdOPHvAQhwMmc3xoSvzY71OjaoNyz/+tAXdwB3e/0q9DmTE8Z1pCPu/QZBwW8TdgFgNnzoDWzI4upltL8PWFCYsGF/8W6a6qAXdwryTurC5rJfQWU/o9NYD77thkjLvziTv280yKdOp7jqKjIE4ZfM0ZwurU0twM7uAO7ulFpfVGTOmZJO7wKe79CaY22hVh9szc0prcEyW/u+6UvqGF1Qnu4A7ufqTfJNlr8bzpWhOyfsO70ZEFlAFJO5+5qc4/ykjjPXF802GVZc13MyasNq02GwJ3cAd3s2pVaXaReW7QsolWqo/CfV9Ls5ao65ZxijOafbA9ToE+pHFx/FaH0w4fQ2nzvVX8mB6dBndwr3DurPrE8RmADRF/VOaA9sy2cDujZVS4XaVCA3jR2b5PmbBtlqsvC35Un6Zd17V36Oris47N5KqSPvN3rbapBndwr2DurK4ZHG2qPiH1GWe13/fVgJ6L2hl4O9IuaYmKjtO0PVB81SKD6IOii/QatPfo7+6YmqyQkDFCmKdWp9Wg41RJbVMD7uBewdytNGWRKJt+IicqQb86+tl2mBloLyMdpoOpTKtYXcLaSMhkcAf3SuJupRlHZ7+mGAgcc/BDNUWjY/iTHjJmxMLPgWVYa4aMAXdwryTuVhqwdHSoRvrTqE7wS9mLqu98pYzwqY+6VGamUN/5qqWfPy377LXgDu7gbi9aQ/HJon/bKvzoLuOL+rLnU/oYEuYl+aWZck+47ecx3TNOU7pPLMIDd3CvJO5OJSzVGCtqNPxADdq9UxHxfRcSzSQsKh+Rr3nh94Ammtp8rNIQ+aG00dL0BZWBaVaF0taALS3cdTWD0gju4A7u7voPrpnWDAKWAnkAAACcdEVYdE1hdGhNTAA8bWF0aCB4bWxucz0iaHR0cDovL3d3dy53My5vcmcvMTk5OC9NYXRoL01hdGhNTCI+PG1zdHlsZSBtYXRoc2l6ZT0iMTZweCI+PG1pPng8L21pPjxtaT5hPC9taT48bWk+eDwvbWk+PG1pPmE8L21pPjxtaT54PC9taT48bWk+YTwvbWk+PC9tc3R5bGU+PC9tYXRoPipV1ZsAAAAASUVORK5CYII=\&quot;,\&quot;slideId\&quot;:568,\&quot;accessibleText\&quot;:\&quot;x a x a x a\&quot;,\&quot;imageHeight\&quot;:4.864864864864865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245966</TotalTime>
  <Words>278</Words>
  <Application>Microsoft Office PowerPoint</Application>
  <PresentationFormat>自訂</PresentationFormat>
  <Paragraphs>66</Paragraphs>
  <Slides>9</Slides>
  <Notes>1</Notes>
  <HiddenSlides>0</HiddenSlides>
  <MMClips>0</MMClips>
  <ScaleCrop>false</ScaleCrop>
  <HeadingPairs>
    <vt:vector size="8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2</vt:i4>
      </vt:variant>
      <vt:variant>
        <vt:lpstr>投影片標題</vt:lpstr>
      </vt:variant>
      <vt:variant>
        <vt:i4>9</vt:i4>
      </vt:variant>
    </vt:vector>
  </HeadingPairs>
  <TitlesOfParts>
    <vt:vector size="17" baseType="lpstr">
      <vt:lpstr>Arial</vt:lpstr>
      <vt:lpstr>Calibri</vt:lpstr>
      <vt:lpstr>Cambria Math</vt:lpstr>
      <vt:lpstr>Times New Roman</vt:lpstr>
      <vt:lpstr>Wingdings</vt:lpstr>
      <vt:lpstr>Office 佈景主題</vt:lpstr>
      <vt:lpstr>Equation</vt:lpstr>
      <vt:lpstr>MathType 6.0 Equation</vt:lpstr>
      <vt:lpstr>Blind estimation of acoustic transfer functions (ATFs) and dereverberation based on convolutive transfer functions (CTFs)   Date：2022. 11. 15</vt:lpstr>
      <vt:lpstr>Outline</vt:lpstr>
      <vt:lpstr> MTF model using least-square sense (tfestimate)</vt:lpstr>
      <vt:lpstr> CTF model using Wiener filter</vt:lpstr>
      <vt:lpstr>Simulation setting</vt:lpstr>
      <vt:lpstr>Simulation result</vt:lpstr>
      <vt:lpstr>Conclusion</vt:lpstr>
      <vt:lpstr>Future work</vt:lpstr>
      <vt:lpstr>PowerPoint 簡報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安志 袁</cp:lastModifiedBy>
  <cp:revision>2744</cp:revision>
  <dcterms:created xsi:type="dcterms:W3CDTF">2012-11-25T05:37:01Z</dcterms:created>
  <dcterms:modified xsi:type="dcterms:W3CDTF">2023-11-15T07:54:06Z</dcterms:modified>
</cp:coreProperties>
</file>